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6" r:id="rId4"/>
    <p:sldId id="272" r:id="rId5"/>
    <p:sldId id="271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7A1"/>
    <a:srgbClr val="9E8748"/>
    <a:srgbClr val="3FEF43"/>
    <a:srgbClr val="337B55"/>
    <a:srgbClr val="CC3399"/>
    <a:srgbClr val="2D9814"/>
    <a:srgbClr val="278511"/>
    <a:srgbClr val="5C4F2A"/>
    <a:srgbClr val="7D0967"/>
    <a:srgbClr val="1B95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4" autoAdjust="0"/>
  </p:normalViewPr>
  <p:slideViewPr>
    <p:cSldViewPr>
      <p:cViewPr>
        <p:scale>
          <a:sx n="75" d="100"/>
          <a:sy n="75" d="100"/>
        </p:scale>
        <p:origin x="-123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EE118-D244-4887-8CE8-177158C1C5D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9804B-D0DC-4265-A643-9947E7657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46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804B-D0DC-4265-A643-9947E76579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29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804B-D0DC-4265-A643-9947E76579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242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804B-D0DC-4265-A643-9947E76579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36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804B-D0DC-4265-A643-9947E76579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2328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804B-D0DC-4265-A643-9947E76579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560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804B-D0DC-4265-A643-9947E76579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40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6934200" cy="1143000"/>
          </a:xfrm>
          <a:effectLst>
            <a:outerShdw dist="28398" dir="3806097" algn="ctr" rotWithShape="0">
              <a:schemeClr val="bg2"/>
            </a:outerShdw>
          </a:effectLst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6400800" cy="1295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E396DD-2892-4F30-9739-044CB237839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8" name="Picture 10" descr="pla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2286000"/>
            <a:ext cx="4240213" cy="474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32103-CF91-4C38-B61B-B5986CB00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98FD5-9AB1-4F87-A540-55849344D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2048-70B0-4C97-A2CE-4C5CA11B5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CBF66-B3DD-4922-AF46-C3A1C16C7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994C0-FD35-460B-9859-19428C01E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E2BB9-3F2D-4B21-8529-E101625CC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9E8A-322F-4B56-96D8-1B07DB854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A1CC7-3E79-49F1-A5AE-EE4D3ADC8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1A36-00E4-4CD6-A104-927133632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990600"/>
            <a:ext cx="5334000" cy="304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E55F5-D9B2-4EAC-8077-027BB51D5A6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752600" y="457200"/>
            <a:ext cx="5802923" cy="4191000"/>
            <a:chOff x="1752600" y="457200"/>
            <a:chExt cx="5802923" cy="4191000"/>
          </a:xfrm>
        </p:grpSpPr>
        <p:pic>
          <p:nvPicPr>
            <p:cNvPr id="9" name="Picture 8" descr="Bitmap_128.bmp"/>
            <p:cNvPicPr>
              <a:picLocks noChangeAspect="1"/>
            </p:cNvPicPr>
            <p:nvPr userDrawn="1"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>
            <a:xfrm>
              <a:off x="1752600" y="457200"/>
              <a:ext cx="5802923" cy="4191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 bwMode="auto">
            <a:xfrm>
              <a:off x="1905000" y="457200"/>
              <a:ext cx="838200" cy="304800"/>
            </a:xfrm>
            <a:prstGeom prst="rect">
              <a:avLst/>
            </a:prstGeom>
            <a:blipFill>
              <a:blip r:embed="rId3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0" descr="board"/>
          <p:cNvPicPr>
            <a:picLocks noChangeAspect="1" noChangeArrowheads="1" noCrop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52400"/>
            <a:ext cx="1447800" cy="14478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78C9FB5B-5159-48DF-88AA-F523D3E849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1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24" y="1142984"/>
            <a:ext cx="6934200" cy="1143000"/>
          </a:xfrm>
        </p:spPr>
        <p:txBody>
          <a:bodyPr/>
          <a:lstStyle/>
          <a:p>
            <a:r>
              <a:rPr lang="id-ID" sz="2800" b="1" dirty="0" smtClean="0"/>
              <a:t>MENGEVALUASI </a:t>
            </a:r>
            <a:br>
              <a:rPr lang="id-ID" sz="2800" b="1" dirty="0" smtClean="0"/>
            </a:br>
            <a:r>
              <a:rPr lang="id-ID" sz="2800" b="1" dirty="0" smtClean="0"/>
              <a:t>PENGENDALIAN INTERNAL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4429132"/>
            <a:ext cx="9144000" cy="1571636"/>
          </a:xfrm>
          <a:solidFill>
            <a:srgbClr val="D3E2A2">
              <a:alpha val="60000"/>
            </a:srgbClr>
          </a:solidFill>
          <a:ln>
            <a:noFill/>
          </a:ln>
          <a:effectLst>
            <a:outerShdw dist="17961" dir="2700000" algn="ctr" rotWithShape="0">
              <a:schemeClr val="bg2"/>
            </a:outerShdw>
            <a:softEdge rad="63500"/>
          </a:effectLst>
        </p:spPr>
        <p:txBody>
          <a:bodyPr/>
          <a:lstStyle/>
          <a:p>
            <a:r>
              <a:rPr lang="id-ID" sz="1600" dirty="0" smtClean="0"/>
              <a:t>UNIVERSITAS ISLAM MALANG</a:t>
            </a:r>
          </a:p>
          <a:p>
            <a:r>
              <a:rPr lang="id-ID" sz="1600" dirty="0" smtClean="0"/>
              <a:t>FAKULTAS EKONOMI</a:t>
            </a:r>
          </a:p>
          <a:p>
            <a:r>
              <a:rPr lang="id-ID" sz="1600" dirty="0" smtClean="0"/>
              <a:t>JURUSAN AKUNTANSI</a:t>
            </a:r>
          </a:p>
          <a:p>
            <a:r>
              <a:rPr lang="id-ID" sz="1600" dirty="0" smtClean="0"/>
              <a:t>TAHUN 2014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85852" y="785794"/>
            <a:ext cx="5715040" cy="45719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flipV="1">
            <a:off x="1428728" y="892474"/>
            <a:ext cx="5286412" cy="45719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85728"/>
            <a:ext cx="5857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>
                <a:latin typeface="Andalus" pitchFamily="18" charset="-78"/>
                <a:cs typeface="Andalus" pitchFamily="18" charset="-78"/>
              </a:rPr>
              <a:t>NAMA ANGGOTA</a:t>
            </a:r>
            <a:endParaRPr lang="id-ID" sz="12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" name="Picture 6" descr="E:\Images\Logo\Logo_UNISMA_Malang-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500306"/>
            <a:ext cx="1071570" cy="114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14414" y="4005064"/>
            <a:ext cx="6715172" cy="15121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14414" y="4005064"/>
            <a:ext cx="6525938" cy="15121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11783" y="1311919"/>
            <a:ext cx="7531200" cy="4929222"/>
          </a:xfrm>
          <a:prstGeom prst="roundRect">
            <a:avLst/>
          </a:prstGeom>
          <a:solidFill>
            <a:schemeClr val="lt1">
              <a:alpha val="65000"/>
            </a:schemeClr>
          </a:solidFill>
          <a:ln>
            <a:solidFill>
              <a:srgbClr val="9E8748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500042"/>
            <a:ext cx="6939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loucester MT Extra Condensed" pitchFamily="18" charset="0"/>
              </a:rPr>
              <a:t>MENGEVALUASI PENGENDALIAN INTERNAL</a:t>
            </a:r>
            <a:endParaRPr lang="id-ID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loucester MT Extra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523044"/>
            <a:ext cx="7143800" cy="50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id-ID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24" y="3145720"/>
            <a:ext cx="7143800" cy="50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id-ID" sz="2000" dirty="0">
              <a:solidFill>
                <a:srgbClr val="7D0967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783" y="1844824"/>
            <a:ext cx="7217803" cy="32316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400" dirty="0" smtClean="0">
                <a:latin typeface="Tekton Pro" pitchFamily="34" charset="0"/>
              </a:rPr>
              <a:t>Tinjauan umum</a:t>
            </a:r>
          </a:p>
          <a:p>
            <a:r>
              <a:rPr lang="id-ID" sz="2400" dirty="0" smtClean="0">
                <a:latin typeface="Tekton Pro" pitchFamily="34" charset="0"/>
              </a:rPr>
              <a:t> </a:t>
            </a:r>
          </a:p>
          <a:p>
            <a:r>
              <a:rPr lang="id-ID" sz="2000" dirty="0" smtClean="0">
                <a:solidFill>
                  <a:srgbClr val="FF0000"/>
                </a:solidFill>
                <a:latin typeface="Tekton Pro" pitchFamily="34" charset="0"/>
              </a:rPr>
              <a:t>Auditor wajib mengevaluasi rancangan dan implementasi pengendalian, untuk memperoleh pemahaman mengenai </a:t>
            </a:r>
            <a:r>
              <a:rPr lang="id-ID" sz="2000" dirty="0" smtClean="0">
                <a:latin typeface="Tekton Pro" pitchFamily="34" charset="0"/>
              </a:rPr>
              <a:t>pengendalian yang relevan dengan auditnya</a:t>
            </a:r>
            <a:endParaRPr lang="en-US" sz="2000" dirty="0" smtClean="0">
              <a:latin typeface="Tekton Pro" pitchFamily="34" charset="0"/>
            </a:endParaRPr>
          </a:p>
          <a:p>
            <a:r>
              <a:rPr lang="id-ID" sz="2400" dirty="0" smtClean="0">
                <a:solidFill>
                  <a:srgbClr val="FF0000"/>
                </a:solidFill>
                <a:latin typeface="Tekton Pro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Tekton Pro" pitchFamily="34" charset="0"/>
            </a:endParaRPr>
          </a:p>
          <a:p>
            <a:pPr algn="just"/>
            <a:r>
              <a:rPr lang="en-US" dirty="0" smtClean="0">
                <a:solidFill>
                  <a:schemeClr val="accent6"/>
                </a:solidFill>
              </a:rPr>
              <a:t>Yang</a:t>
            </a:r>
            <a:r>
              <a:rPr lang="en-US" dirty="0" smtClean="0">
                <a:solidFill>
                  <a:srgbClr val="9E8748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dimaksud dengan pengendalian yang relevan dengan audit adalah pengendalian yang menanggulangi resiko salah saji material karena (kecurangan atau kesalahan) dalam laporan keuangan.</a:t>
            </a:r>
            <a:r>
              <a:rPr lang="id-ID" dirty="0" smtClean="0">
                <a:solidFill>
                  <a:schemeClr val="accent6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529596" cy="1600200"/>
          </a:xfrm>
        </p:spPr>
        <p:txBody>
          <a:bodyPr/>
          <a:lstStyle/>
          <a:p>
            <a:r>
              <a:rPr lang="id-ID" sz="2400" dirty="0" smtClean="0">
                <a:solidFill>
                  <a:srgbClr val="FFFF00"/>
                </a:solidFill>
                <a:latin typeface="+mn-lt"/>
              </a:rPr>
              <a:t>Evaluasi pengendalian internal terdiri dari empat langkah:</a:t>
            </a:r>
            <a:endParaRPr lang="id-ID" sz="2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289" y="2348880"/>
            <a:ext cx="75009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Sylfaen" pitchFamily="18" charset="0"/>
              </a:rPr>
              <a:t>Langkah 1</a:t>
            </a:r>
            <a:r>
              <a:rPr lang="id-ID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id-ID" dirty="0" smtClean="0">
                <a:latin typeface="Sylfaen" pitchFamily="18" charset="0"/>
              </a:rPr>
              <a:t>r</a:t>
            </a:r>
            <a:r>
              <a:rPr lang="en-US" dirty="0" smtClean="0">
                <a:latin typeface="Sylfaen" pitchFamily="18" charset="0"/>
              </a:rPr>
              <a:t>i</a:t>
            </a:r>
            <a:r>
              <a:rPr lang="id-ID" dirty="0" smtClean="0">
                <a:latin typeface="Sylfaen" pitchFamily="18" charset="0"/>
              </a:rPr>
              <a:t>siko apa yang harus dimitigasi?</a:t>
            </a:r>
            <a:endParaRPr lang="en-US" dirty="0" smtClean="0">
              <a:latin typeface="Sylfaen" pitchFamily="18" charset="0"/>
            </a:endParaRPr>
          </a:p>
          <a:p>
            <a:endParaRPr lang="en-US" dirty="0" smtClean="0">
              <a:latin typeface="Sylfaen" pitchFamily="18" charset="0"/>
            </a:endParaRPr>
          </a:p>
          <a:p>
            <a:pPr algn="just"/>
            <a:r>
              <a:rPr lang="id-ID" dirty="0" smtClean="0">
                <a:latin typeface="Sylfaen" pitchFamily="18" charset="0"/>
              </a:rPr>
              <a:t>Langkah pertama adalah mengindentifikasi </a:t>
            </a:r>
            <a:r>
              <a:rPr lang="en-US" dirty="0" smtClean="0">
                <a:latin typeface="Sylfaen" pitchFamily="18" charset="0"/>
              </a:rPr>
              <a:t>risiko bawaan mengenai salah saji material,</a:t>
            </a:r>
            <a:r>
              <a:rPr lang="id-ID" dirty="0" smtClean="0">
                <a:latin typeface="Sylfaen" pitchFamily="18" charset="0"/>
              </a:rPr>
              <a:t> (yang terdiri atas risiko bisnis dan risiko kecurangan).  </a:t>
            </a:r>
            <a:r>
              <a:rPr lang="en-US" dirty="0" smtClean="0">
                <a:latin typeface="Sylfaen" pitchFamily="18" charset="0"/>
              </a:rPr>
              <a:t>risiko bawaan </a:t>
            </a:r>
            <a:r>
              <a:rPr lang="id-ID" dirty="0" smtClean="0">
                <a:latin typeface="Sylfaen" pitchFamily="18" charset="0"/>
              </a:rPr>
              <a:t>yang harus ditanggulangi bisa</a:t>
            </a:r>
            <a:r>
              <a:rPr lang="en-US" dirty="0" smtClean="0">
                <a:latin typeface="Sylfaen" pitchFamily="18" charset="0"/>
              </a:rPr>
              <a:t> bersifat pervasif yang mempengaruhi semua asersi atau merupakan risiko spesifik yang mempengaruhi area laporan keuangan dan asersi tertentu. </a:t>
            </a:r>
            <a:r>
              <a:rPr lang="id-ID" dirty="0" smtClean="0">
                <a:latin typeface="Sylfaen" pitchFamily="18" charset="0"/>
              </a:rPr>
              <a:t> </a:t>
            </a:r>
            <a:endParaRPr lang="en-US" dirty="0" smtClean="0">
              <a:latin typeface="Sylfaen" pitchFamily="18" charset="0"/>
            </a:endParaRPr>
          </a:p>
          <a:p>
            <a:pPr algn="just"/>
            <a:endParaRPr lang="en-US" dirty="0">
              <a:latin typeface="Sylfaen" pitchFamily="18" charset="0"/>
            </a:endParaRPr>
          </a:p>
          <a:p>
            <a:pPr algn="just"/>
            <a:r>
              <a:rPr lang="en-US" dirty="0" err="1" smtClean="0">
                <a:latin typeface="Sylfaen" pitchFamily="18" charset="0"/>
              </a:rPr>
              <a:t>Contoh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salah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saji</a:t>
            </a:r>
            <a:r>
              <a:rPr lang="en-US" dirty="0" smtClean="0">
                <a:latin typeface="Sylfaen" pitchFamily="18" charset="0"/>
              </a:rPr>
              <a:t> material yang </a:t>
            </a:r>
            <a:r>
              <a:rPr lang="en-US" dirty="0" err="1" smtClean="0">
                <a:latin typeface="Sylfaen" pitchFamily="18" charset="0"/>
              </a:rPr>
              <a:t>terjadi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pada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laporan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keuangan</a:t>
            </a:r>
            <a:r>
              <a:rPr lang="en-US" dirty="0" smtClean="0">
                <a:latin typeface="Sylfaen" pitchFamily="18" charset="0"/>
              </a:rPr>
              <a:t> yang </a:t>
            </a:r>
            <a:r>
              <a:rPr lang="en-US" dirty="0" err="1" smtClean="0">
                <a:latin typeface="Sylfaen" pitchFamily="18" charset="0"/>
              </a:rPr>
              <a:t>bersifat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pervasif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adalah</a:t>
            </a:r>
            <a:r>
              <a:rPr lang="en-US" dirty="0" smtClean="0">
                <a:latin typeface="Sylfaen" pitchFamily="18" charset="0"/>
              </a:rPr>
              <a:t>: </a:t>
            </a:r>
            <a:r>
              <a:rPr lang="en-US" dirty="0" err="1" smtClean="0">
                <a:latin typeface="Sylfaen" pitchFamily="18" charset="0"/>
              </a:rPr>
              <a:t>jika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kepala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pembukuan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tidak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cukup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kompeten</a:t>
            </a:r>
            <a:r>
              <a:rPr lang="en-US" dirty="0" smtClean="0">
                <a:latin typeface="Sylfaen" pitchFamily="18" charset="0"/>
              </a:rPr>
              <a:t> , </a:t>
            </a:r>
            <a:r>
              <a:rPr lang="en-US" dirty="0" err="1" smtClean="0">
                <a:latin typeface="Sylfaen" pitchFamily="18" charset="0"/>
              </a:rPr>
              <a:t>bisa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jadi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kekeliruan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terjadi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dalam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laporan</a:t>
            </a:r>
            <a:r>
              <a:rPr lang="en-US" dirty="0" smtClean="0">
                <a:latin typeface="Sylfaen" pitchFamily="18" charset="0"/>
              </a:rPr>
              <a:t> </a:t>
            </a:r>
            <a:r>
              <a:rPr lang="en-US" dirty="0" err="1" smtClean="0">
                <a:latin typeface="Sylfaen" pitchFamily="18" charset="0"/>
              </a:rPr>
              <a:t>keuangan</a:t>
            </a:r>
            <a:r>
              <a:rPr lang="en-US" dirty="0" smtClean="0">
                <a:latin typeface="Sylfaen" pitchFamily="18" charset="0"/>
              </a:rPr>
              <a:t>. </a:t>
            </a:r>
            <a:endParaRPr lang="id-ID" dirty="0" smtClean="0">
              <a:latin typeface="Sylfaen" pitchFamily="18" charset="0"/>
            </a:endParaRPr>
          </a:p>
          <a:p>
            <a:pPr marL="273050" indent="-273050">
              <a:lnSpc>
                <a:spcPct val="200000"/>
              </a:lnSpc>
            </a:pPr>
            <a:endParaRPr lang="id-ID" dirty="0">
              <a:solidFill>
                <a:schemeClr val="bg1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04800" y="243840"/>
            <a:ext cx="8534400" cy="6477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6705600" cy="914400"/>
          </a:xfrm>
        </p:spPr>
        <p:txBody>
          <a:bodyPr/>
          <a:lstStyle/>
          <a:p>
            <a:pPr algn="l"/>
            <a:r>
              <a:rPr lang="id-ID" sz="1800" dirty="0" smtClean="0"/>
              <a:t>PENGENDALIAN UNTUK MENANGGULANGI RISIKO ADALAH: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id-ID" sz="1800" dirty="0" smtClean="0"/>
              <a:t/>
            </a:r>
            <a:br>
              <a:rPr lang="id-ID" sz="1800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371600"/>
            <a:ext cx="8215064" cy="2057400"/>
          </a:xfrm>
        </p:spPr>
        <p:txBody>
          <a:bodyPr/>
          <a:lstStyle/>
          <a:p>
            <a:pPr marL="457200" indent="-457200" algn="l"/>
            <a:r>
              <a:rPr lang="id-ID" sz="1400" dirty="0" smtClean="0"/>
              <a:t>PENGEDALIAN UNTUK RISIKO YANG BERSIFAT PERVASIF:</a:t>
            </a:r>
          </a:p>
          <a:p>
            <a:pPr marL="457200" indent="-457200" algn="l"/>
            <a:endParaRPr lang="id-ID" sz="1600" b="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b="0" dirty="0" smtClean="0"/>
              <a:t>Pengendalian pada tingkat entitas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b="0" dirty="0" err="1" smtClean="0"/>
              <a:t>Pengendalian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tekhnologi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informasi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umum</a:t>
            </a:r>
            <a:endParaRPr lang="en-US" sz="1600" b="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b="0" dirty="0" err="1" smtClean="0"/>
              <a:t>Pengendalian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transaksional</a:t>
            </a:r>
            <a:endParaRPr lang="en-US" sz="1600" b="0" dirty="0" smtClean="0"/>
          </a:p>
          <a:p>
            <a:pPr algn="l"/>
            <a:endParaRPr lang="en-US" sz="1600" b="0" dirty="0"/>
          </a:p>
          <a:p>
            <a:pPr algn="l"/>
            <a:r>
              <a:rPr lang="id-ID" sz="1400" dirty="0" smtClean="0"/>
              <a:t>PENGENDALIAN UNTUK RISIKO YANG BERSIFAT TRANSAKSIONAL</a:t>
            </a:r>
          </a:p>
          <a:p>
            <a:pPr algn="l"/>
            <a:endParaRPr lang="en-US" sz="1600" b="0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0" dirty="0" smtClean="0"/>
              <a:t>Pengend</a:t>
            </a:r>
            <a:r>
              <a:rPr lang="id-ID" sz="1600" b="0" dirty="0" smtClean="0"/>
              <a:t>e</a:t>
            </a:r>
            <a:r>
              <a:rPr lang="en-US" sz="1600" b="0" dirty="0" smtClean="0"/>
              <a:t>laian transaksional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0" dirty="0" err="1" smtClean="0"/>
              <a:t>Pengendalian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aplikasi</a:t>
            </a:r>
            <a:endParaRPr lang="en-US" sz="1600" b="0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600" b="0" dirty="0" err="1" smtClean="0"/>
              <a:t>Pengendalian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pada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tingkat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entitas</a:t>
            </a:r>
            <a:r>
              <a:rPr lang="en-US" sz="1600" b="0" dirty="0" smtClean="0"/>
              <a:t> yang </a:t>
            </a:r>
            <a:r>
              <a:rPr lang="en-US" sz="1600" b="0" dirty="0" err="1" smtClean="0"/>
              <a:t>spesifik</a:t>
            </a:r>
            <a:endParaRPr lang="en-US" sz="1600" b="0" dirty="0" smtClean="0"/>
          </a:p>
          <a:p>
            <a:pPr algn="l"/>
            <a:endParaRPr lang="en-US" sz="1600" b="0" dirty="0"/>
          </a:p>
          <a:p>
            <a:pPr algn="l"/>
            <a:r>
              <a:rPr lang="en-US" sz="1600" dirty="0" err="1" smtClean="0"/>
              <a:t>Butir</a:t>
            </a:r>
            <a:r>
              <a:rPr lang="en-US" sz="1600" dirty="0" smtClean="0"/>
              <a:t> </a:t>
            </a:r>
            <a:r>
              <a:rPr lang="en-US" sz="1600" dirty="0" err="1" smtClean="0"/>
              <a:t>pertimbangan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beberapa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entitas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mungkin</a:t>
            </a:r>
            <a:r>
              <a:rPr lang="en-US" sz="1600" b="0" dirty="0"/>
              <a:t> </a:t>
            </a:r>
            <a:r>
              <a:rPr lang="en-US" sz="1600" b="0" dirty="0" err="1" smtClean="0"/>
              <a:t>menggunakan</a:t>
            </a:r>
            <a:r>
              <a:rPr lang="en-US" sz="1600" b="0" dirty="0"/>
              <a:t> </a:t>
            </a:r>
            <a:r>
              <a:rPr lang="en-US" sz="1600" b="0" dirty="0" err="1" smtClean="0"/>
              <a:t>kerangka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pengendalian</a:t>
            </a:r>
            <a:r>
              <a:rPr lang="en-US" sz="1600" b="0" dirty="0" smtClean="0"/>
              <a:t> internal </a:t>
            </a:r>
            <a:r>
              <a:rPr lang="en-US" sz="1600" b="0" dirty="0" err="1" smtClean="0"/>
              <a:t>tertentu</a:t>
            </a:r>
            <a:r>
              <a:rPr lang="en-US" sz="1600" b="0" dirty="0" smtClean="0"/>
              <a:t>, </a:t>
            </a:r>
            <a:r>
              <a:rPr lang="en-US" sz="1600" b="0" dirty="0" err="1" smtClean="0"/>
              <a:t>seperti</a:t>
            </a:r>
            <a:r>
              <a:rPr lang="en-US" sz="1600" b="0" dirty="0" smtClean="0"/>
              <a:t> yang </a:t>
            </a:r>
            <a:r>
              <a:rPr lang="en-US" sz="1600" b="0" dirty="0" err="1" smtClean="0"/>
              <a:t>dipublikasikan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oleh</a:t>
            </a:r>
            <a:r>
              <a:rPr lang="en-US" sz="1600" b="0" dirty="0" smtClean="0"/>
              <a:t> COSO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13590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52400" y="228600"/>
            <a:ext cx="8839200" cy="6477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Langkah 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apakah pengendalian yang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dirancang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oleh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manajemen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memitigasi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risiko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? 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 pitchFamily="34" charset="0"/>
              </a:rPr>
              <a:t>oleh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 pitchFamily="34" charset="0"/>
              </a:rPr>
              <a:t>manajemen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Verdana" pitchFamily="34" charset="0"/>
              </a:rPr>
              <a:t>memitigasi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risiko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yaitu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</a:p>
          <a:p>
            <a:pPr lvl="0"/>
            <a:endParaRPr lang="en-US" dirty="0">
              <a:solidFill>
                <a:srgbClr val="000000"/>
              </a:solidFill>
              <a:latin typeface="Verdan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Wawancarai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personalia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entitas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untuk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mengidentifikasi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pengendalian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apa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memitigasi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risiko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diidentifikasi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dalam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langkah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1 </a:t>
            </a:r>
            <a:endParaRPr lang="id-ID" dirty="0">
              <a:solidFill>
                <a:srgbClr val="000000"/>
              </a:solidFill>
              <a:latin typeface="Verdana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menyandingkan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internal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pengendaliannya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dirancang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menangkal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One-risk-to-many controls 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dipertimbangkan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persatu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menangani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dipertimbangkan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persatu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many-risk-to-many control (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hasilnya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memang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memitigasi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risikonya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Komunikasikan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kelemahan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signifikan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diidentifikasi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intern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entitas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TCWG.</a:t>
            </a:r>
          </a:p>
          <a:p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785794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ln>
                  <a:solidFill>
                    <a:srgbClr val="FFFF00"/>
                  </a:solidFill>
                </a:ln>
                <a:solidFill>
                  <a:srgbClr val="3FEF43"/>
                </a:solidFill>
                <a:effectLst>
                  <a:reflection blurRad="6350" stA="60000" endA="900" endPos="58000" dir="5400000" sy="-100000" algn="bl" rotWithShape="0"/>
                </a:effectLst>
                <a:latin typeface="Stencil Std" pitchFamily="50" charset="0"/>
              </a:rPr>
              <a:t>lanjutan........</a:t>
            </a:r>
            <a:endParaRPr lang="id-ID" sz="3600" b="1" dirty="0">
              <a:ln>
                <a:solidFill>
                  <a:srgbClr val="FFFF00"/>
                </a:solidFill>
              </a:ln>
              <a:solidFill>
                <a:srgbClr val="3FEF43"/>
              </a:solidFill>
              <a:effectLst>
                <a:reflection blurRad="6350" stA="60000" endA="900" endPos="58000" dir="5400000" sy="-100000" algn="bl" rotWithShape="0"/>
              </a:effectLst>
              <a:latin typeface="Stencil Std" pitchFamily="50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85720" y="2357430"/>
            <a:ext cx="7429552" cy="4071966"/>
          </a:xfrm>
          <a:prstGeom prst="roundRect">
            <a:avLst/>
          </a:prstGeom>
          <a:solidFill>
            <a:schemeClr val="lt1">
              <a:alpha val="65000"/>
            </a:schemeClr>
          </a:solidFill>
          <a:ln w="38100">
            <a:solidFill>
              <a:srgbClr val="3FEF43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500306"/>
            <a:ext cx="6715172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50000"/>
              </a:lnSpc>
            </a:pPr>
            <a:endParaRPr lang="id-ID" dirty="0">
              <a:solidFill>
                <a:srgbClr val="CC3399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500306"/>
            <a:ext cx="650085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Langkah 3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apakah pengendalian yang memitigasi tersebut, berfungsi?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memastikan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diidentifikasi,benar-benar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direncanakan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ranacangan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internal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diimplementasi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Bertanya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entitas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Mengamati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mengulangi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tertentu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Mengimpeksi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laporan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52400" y="304800"/>
            <a:ext cx="8763000" cy="6553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300" y="685800"/>
            <a:ext cx="8686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itchFamily="34" charset="0"/>
              </a:rPr>
              <a:t>Langkah 4</a:t>
            </a:r>
            <a:r>
              <a:rPr lang="id-I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itchFamily="34" charset="0"/>
              </a:rPr>
              <a:t>:</a:t>
            </a:r>
            <a:endParaRPr lang="id-ID" sz="2400" dirty="0" smtClean="0">
              <a:solidFill>
                <a:srgbClr val="7030A0"/>
              </a:solidFill>
              <a:latin typeface="Tekton Pro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sz="1600" dirty="0" smtClean="0">
                <a:solidFill>
                  <a:srgbClr val="7030A0"/>
                </a:solidFill>
                <a:latin typeface="Tekton Pro" pitchFamily="34" charset="0"/>
              </a:rPr>
              <a:t>Apakah operasi pengendalian yang relevan </a:t>
            </a:r>
          </a:p>
          <a:p>
            <a:pPr algn="just">
              <a:lnSpc>
                <a:spcPct val="150000"/>
              </a:lnSpc>
            </a:pPr>
            <a:r>
              <a:rPr lang="id-ID" sz="1600" dirty="0" smtClean="0">
                <a:solidFill>
                  <a:srgbClr val="7030A0"/>
                </a:solidFill>
                <a:latin typeface="Tekton Pro" pitchFamily="34" charset="0"/>
              </a:rPr>
              <a:t>sudah didokumentasikan</a:t>
            </a:r>
            <a:r>
              <a:rPr lang="id-ID" sz="1600" dirty="0" smtClean="0">
                <a:latin typeface="Tekton Pro" pitchFamily="34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id-ID" sz="1600" dirty="0" smtClean="0">
                <a:solidFill>
                  <a:srgbClr val="FFFF00"/>
                </a:solidFill>
                <a:latin typeface="Tekton Pro" pitchFamily="34" charset="0"/>
              </a:rPr>
              <a:t>Tujuan dari langkah ini adalah untuk memberikan </a:t>
            </a:r>
          </a:p>
          <a:p>
            <a:pPr algn="just">
              <a:lnSpc>
                <a:spcPct val="150000"/>
              </a:lnSpc>
            </a:pPr>
            <a:r>
              <a:rPr lang="id-ID" sz="1600" dirty="0" smtClean="0">
                <a:solidFill>
                  <a:srgbClr val="FFFF00"/>
                </a:solidFill>
                <a:latin typeface="Tekton Pro" pitchFamily="34" charset="0"/>
              </a:rPr>
              <a:t>informasi tentang beroperasinya pengendalian yang </a:t>
            </a:r>
          </a:p>
          <a:p>
            <a:pPr algn="just">
              <a:lnSpc>
                <a:spcPct val="150000"/>
              </a:lnSpc>
            </a:pPr>
            <a:r>
              <a:rPr lang="id-ID" sz="1600" dirty="0" smtClean="0">
                <a:solidFill>
                  <a:srgbClr val="FFFF00"/>
                </a:solidFill>
                <a:latin typeface="Tekton Pro" pitchFamily="34" charset="0"/>
              </a:rPr>
              <a:t>relevan yang diidentifikasi dalam langkah 2.</a:t>
            </a:r>
            <a:r>
              <a:rPr lang="en-US" sz="16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en-US" sz="1600" b="1" dirty="0">
              <a:solidFill>
                <a:schemeClr val="accent3">
                  <a:lumMod val="85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Beberapa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hal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yang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perlu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dipetimbangkan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dalam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mendokumentasiakan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pengendalin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intern yang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relevan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, yang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diidentifikasi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dalam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lagkah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2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adalah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: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Bagaimana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trnsaksi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signifikan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disiapkan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diotorisasi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dicatat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diolah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dilaporkan</a:t>
            </a: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Arus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transaksi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yang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cukup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detil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untuk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menentukan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titik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dimana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salah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saji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yang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disebabkan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oleh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kesalahan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atau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kecurangan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dapat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terjadi</a:t>
            </a: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Pengendalian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intren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selama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priode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proses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pelaporan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keuangan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termasuk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estimasi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akuntansi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signifikan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dan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Comic Sans MS" pitchFamily="66" charset="0"/>
              </a:rPr>
              <a:t>pengungkapannya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</a:rPr>
              <a:t>. 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chemeClr val="accent3">
                  <a:lumMod val="85000"/>
                </a:schemeClr>
              </a:solidFill>
              <a:latin typeface="Comic Sans MS" pitchFamily="66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d-ID" sz="1600" b="1" dirty="0">
              <a:solidFill>
                <a:schemeClr val="accent3">
                  <a:lumMod val="8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500174"/>
            <a:ext cx="61436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Showcard Gothic" pitchFamily="82" charset="0"/>
              </a:rPr>
              <a:t>THANKS </a:t>
            </a:r>
          </a:p>
          <a:p>
            <a:pPr algn="ctr"/>
            <a:r>
              <a:rPr lang="id-ID" sz="48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Showcard Gothic" pitchFamily="82" charset="0"/>
              </a:rPr>
              <a:t>FOR </a:t>
            </a:r>
          </a:p>
          <a:p>
            <a:pPr algn="ctr"/>
            <a:r>
              <a:rPr lang="id-ID" sz="48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Showcard Gothic" pitchFamily="82" charset="0"/>
              </a:rPr>
              <a:t>YOUR NICE </a:t>
            </a:r>
          </a:p>
          <a:p>
            <a:pPr algn="ctr"/>
            <a:r>
              <a:rPr lang="id-ID" sz="48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92D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Showcard Gothic" pitchFamily="82" charset="0"/>
              </a:rPr>
              <a:t>ATTENTION</a:t>
            </a:r>
            <a:endParaRPr lang="en-US" sz="4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92D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4_Botany1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Anim-4_Botany1</Template>
  <TotalTime>774</TotalTime>
  <Words>445</Words>
  <Application>Microsoft Office PowerPoint</Application>
  <PresentationFormat>On-screen Show (4:3)</PresentationFormat>
  <Paragraphs>78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Anim-4_Botany1</vt:lpstr>
      <vt:lpstr>MENGEVALUASI  PENGENDALIAN INTERNAL</vt:lpstr>
      <vt:lpstr>Slide 2</vt:lpstr>
      <vt:lpstr>Evaluasi pengendalian internal terdiri dari empat langkah:</vt:lpstr>
      <vt:lpstr>PENGENDALIAN UNTUK MENANGGULANGI RISIKO ADALAH:  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PERISTIWA HIJRAH KE HABSYAH</dc:title>
  <dc:creator>HP32Bit</dc:creator>
  <cp:lastModifiedBy>User</cp:lastModifiedBy>
  <cp:revision>80</cp:revision>
  <cp:lastPrinted>1601-01-01T00:00:00Z</cp:lastPrinted>
  <dcterms:created xsi:type="dcterms:W3CDTF">2013-10-27T15:40:13Z</dcterms:created>
  <dcterms:modified xsi:type="dcterms:W3CDTF">2014-01-13T07:49:36Z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TC010900221033</vt:lpwstr>
  </property>
</Properties>
</file>